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84" r:id="rId2"/>
    <p:sldMasterId id="2147483708" r:id="rId3"/>
  </p:sldMasterIdLst>
  <p:sldIdLst>
    <p:sldId id="290" r:id="rId4"/>
    <p:sldId id="298" r:id="rId5"/>
    <p:sldId id="258" r:id="rId6"/>
    <p:sldId id="301" r:id="rId7"/>
    <p:sldId id="302" r:id="rId8"/>
    <p:sldId id="299" r:id="rId9"/>
    <p:sldId id="300" r:id="rId10"/>
    <p:sldId id="303" r:id="rId11"/>
  </p:sldIdLst>
  <p:sldSz cx="12192000" cy="6858000"/>
  <p:notesSz cx="6858000" cy="9144000"/>
  <p:embeddedFontLst>
    <p:embeddedFont>
      <p:font typeface="AR BERKLEY" panose="020B0604020202020204" charset="0"/>
      <p:regular r:id="rId12"/>
    </p:embeddedFont>
    <p:embeddedFont>
      <p:font typeface="Arial Narrow" panose="020B0606020202030204" pitchFamily="34" charset="0"/>
      <p:regular r:id="rId13"/>
      <p:bold r:id="rId14"/>
      <p:italic r:id="rId15"/>
      <p:boldItalic r:id="rId16"/>
    </p:embeddedFon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Calibri Light" panose="020F0302020204030204" pitchFamily="34" charset="0"/>
      <p:regular r:id="rId21"/>
      <p:italic r:id="rId2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163" autoAdjust="0"/>
    <p:restoredTop sz="94660"/>
  </p:normalViewPr>
  <p:slideViewPr>
    <p:cSldViewPr snapToGrid="0" showGuides="1">
      <p:cViewPr varScale="1">
        <p:scale>
          <a:sx n="87" d="100"/>
          <a:sy n="87" d="100"/>
        </p:scale>
        <p:origin x="108" y="5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font" Target="fonts/font10.fntdata"/><Relationship Id="rId7" Type="http://schemas.openxmlformats.org/officeDocument/2006/relationships/slide" Target="slides/slide4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font" Target="fonts/font4.fntdata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font" Target="fonts/font8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font" Target="fonts/font3.fntdata"/><Relationship Id="rId22" Type="http://schemas.openxmlformats.org/officeDocument/2006/relationships/font" Target="fonts/font11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093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7612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0271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4916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6286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1316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5635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1412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2814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7802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4883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8496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5835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7101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8331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6284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9242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9544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2808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1581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6688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4012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9607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2443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8642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1277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821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7989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2478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9466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2285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5285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1196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514A9-84D4-4FB1-908B-04E68570963E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  <p:pic>
        <p:nvPicPr>
          <p:cNvPr id="1026" name="Picture 2" descr="Image result for mountain in galilee">
            <a:extLst>
              <a:ext uri="{FF2B5EF4-FFF2-40B4-BE49-F238E27FC236}">
                <a16:creationId xmlns:a16="http://schemas.microsoft.com/office/drawing/2014/main" id="{6416086E-1E13-4587-A2D1-526A8B525A5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3" r="6013"/>
          <a:stretch/>
        </p:blipFill>
        <p:spPr bwMode="auto">
          <a:xfrm>
            <a:off x="0" y="0"/>
            <a:ext cx="12192000" cy="6916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7793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514A9-84D4-4FB1-908B-04E68570963E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083A7523-CFB5-4E5A-9F7B-9A4163E0AD11}"/>
              </a:ext>
            </a:extLst>
          </p:cNvPr>
          <p:cNvCxnSpPr/>
          <p:nvPr userDrawn="1"/>
        </p:nvCxnSpPr>
        <p:spPr>
          <a:xfrm>
            <a:off x="838200" y="365127"/>
            <a:ext cx="0" cy="5811837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BD1D23F-B745-47A7-BE74-8AED7AA2357F}"/>
              </a:ext>
            </a:extLst>
          </p:cNvPr>
          <p:cNvCxnSpPr/>
          <p:nvPr userDrawn="1"/>
        </p:nvCxnSpPr>
        <p:spPr>
          <a:xfrm>
            <a:off x="838199" y="365126"/>
            <a:ext cx="10672099" cy="0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Image result for mountain in galilee">
            <a:extLst>
              <a:ext uri="{FF2B5EF4-FFF2-40B4-BE49-F238E27FC236}">
                <a16:creationId xmlns:a16="http://schemas.microsoft.com/office/drawing/2014/main" id="{6416086E-1E13-4587-A2D1-526A8B525A5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3" r="6013"/>
          <a:stretch/>
        </p:blipFill>
        <p:spPr bwMode="auto">
          <a:xfrm>
            <a:off x="838198" y="353044"/>
            <a:ext cx="2308125" cy="1309426"/>
          </a:xfrm>
          <a:prstGeom prst="rect">
            <a:avLst/>
          </a:prstGeom>
          <a:ln w="38100" cap="sq">
            <a:solidFill>
              <a:srgbClr val="0070C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5234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514A9-84D4-4FB1-908B-04E68570963E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F99A1E0-D0EC-3EFF-64B1-FD81CA9A0508}"/>
              </a:ext>
            </a:extLst>
          </p:cNvPr>
          <p:cNvCxnSpPr/>
          <p:nvPr userDrawn="1"/>
        </p:nvCxnSpPr>
        <p:spPr>
          <a:xfrm>
            <a:off x="838200" y="365127"/>
            <a:ext cx="0" cy="5811837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E1DB9B2-4DC5-57FD-2F89-E2E4CAA5FA8B}"/>
              </a:ext>
            </a:extLst>
          </p:cNvPr>
          <p:cNvCxnSpPr/>
          <p:nvPr userDrawn="1"/>
        </p:nvCxnSpPr>
        <p:spPr>
          <a:xfrm>
            <a:off x="838199" y="365126"/>
            <a:ext cx="10672099" cy="0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2" descr="Image result for mountain in galilee">
            <a:extLst>
              <a:ext uri="{FF2B5EF4-FFF2-40B4-BE49-F238E27FC236}">
                <a16:creationId xmlns:a16="http://schemas.microsoft.com/office/drawing/2014/main" id="{93AD3915-3C12-2FE5-DDB7-A88D07581CE5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3" r="6013"/>
          <a:stretch/>
        </p:blipFill>
        <p:spPr bwMode="auto">
          <a:xfrm>
            <a:off x="838198" y="353044"/>
            <a:ext cx="2308125" cy="1309426"/>
          </a:xfrm>
          <a:prstGeom prst="rect">
            <a:avLst/>
          </a:prstGeom>
          <a:ln w="38100" cap="sq">
            <a:solidFill>
              <a:srgbClr val="0070C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4762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25865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men in robes&#10;&#10;Description automatically generated with low confidence">
            <a:extLst>
              <a:ext uri="{FF2B5EF4-FFF2-40B4-BE49-F238E27FC236}">
                <a16:creationId xmlns:a16="http://schemas.microsoft.com/office/drawing/2014/main" id="{6E392CE6-B1D8-DEFB-2658-0022A73908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763" y="266562"/>
            <a:ext cx="10917381" cy="616832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A99CBDC-EC98-50C2-B186-BFED1DE0122C}"/>
              </a:ext>
            </a:extLst>
          </p:cNvPr>
          <p:cNvSpPr/>
          <p:nvPr/>
        </p:nvSpPr>
        <p:spPr>
          <a:xfrm>
            <a:off x="2915489" y="1720840"/>
            <a:ext cx="6083928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on the Mount</a:t>
            </a:r>
          </a:p>
          <a:p>
            <a:pPr algn="ctr"/>
            <a:r>
              <a:rPr lang="en-US" sz="720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Matthew 5-7</a:t>
            </a:r>
          </a:p>
        </p:txBody>
      </p:sp>
    </p:spTree>
    <p:extLst>
      <p:ext uri="{BB962C8B-B14F-4D97-AF65-F5344CB8AC3E}">
        <p14:creationId xmlns:p14="http://schemas.microsoft.com/office/powerpoint/2010/main" val="899234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267484" y="389093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852064" y="807157"/>
            <a:ext cx="6745111" cy="769441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u="sng" dirty="0">
                <a:latin typeface="Arial Narrow" panose="020B0606020202030204" pitchFamily="34" charset="0"/>
                <a:cs typeface="Aldhabi" panose="020B0604020202020204" pitchFamily="2" charset="-78"/>
              </a:rPr>
              <a:t>Matthew 5:33-37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512293" y="1775780"/>
            <a:ext cx="10257577" cy="44097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800" b="1" u="sng" dirty="0"/>
              <a:t>“Cross my heart and hope to die!”</a:t>
            </a:r>
          </a:p>
          <a:p>
            <a:pPr>
              <a:lnSpc>
                <a:spcPct val="150000"/>
              </a:lnSpc>
            </a:pPr>
            <a:r>
              <a:rPr lang="en-US" sz="4800" b="1" u="sng" dirty="0"/>
              <a:t>“I swear to God!”</a:t>
            </a:r>
          </a:p>
          <a:p>
            <a:pPr>
              <a:lnSpc>
                <a:spcPct val="150000"/>
              </a:lnSpc>
            </a:pPr>
            <a:r>
              <a:rPr lang="en-US" sz="4800" b="1" u="sng" dirty="0"/>
              <a:t>“I swear on my mother’s grave!”</a:t>
            </a:r>
          </a:p>
          <a:p>
            <a:pPr>
              <a:lnSpc>
                <a:spcPct val="150000"/>
              </a:lnSpc>
            </a:pPr>
            <a:r>
              <a:rPr lang="en-US" sz="4800" b="1" u="sng" dirty="0"/>
              <a:t>“I swear on a stack of Bibles!”</a:t>
            </a: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364629928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267484" y="389093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852064" y="807157"/>
            <a:ext cx="6745111" cy="769441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u="sng" dirty="0">
                <a:latin typeface="Arial Narrow" panose="020B0606020202030204" pitchFamily="34" charset="0"/>
                <a:cs typeface="Aldhabi" panose="020B0604020202020204" pitchFamily="2" charset="-78"/>
              </a:rPr>
              <a:t>Matthew 5:33-37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512293" y="1775780"/>
            <a:ext cx="1025757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u="sng" dirty="0"/>
              <a:t>THE LAW ON OATHS</a:t>
            </a:r>
          </a:p>
          <a:p>
            <a:r>
              <a:rPr lang="en-US" sz="3500" b="1" dirty="0"/>
              <a:t>	</a:t>
            </a:r>
            <a:r>
              <a:rPr lang="en-US" sz="3500" dirty="0"/>
              <a:t>Exodus 20:7 4</a:t>
            </a:r>
            <a:r>
              <a:rPr lang="en-US" sz="3500" baseline="30000" dirty="0"/>
              <a:t>th</a:t>
            </a:r>
            <a:r>
              <a:rPr lang="en-US" sz="3500" dirty="0"/>
              <a:t> commandment – Leviticus 19:12,13</a:t>
            </a:r>
          </a:p>
          <a:p>
            <a:r>
              <a:rPr lang="en-US" sz="3500" dirty="0"/>
              <a:t>	Numbers 30:2,3</a:t>
            </a:r>
          </a:p>
          <a:p>
            <a:r>
              <a:rPr lang="en-US" sz="3500" b="1" u="sng" dirty="0"/>
              <a:t>PERVERTING THE LAW CONCERNING OATHS</a:t>
            </a:r>
            <a:endParaRPr lang="en-US" sz="3500" b="1" dirty="0"/>
          </a:p>
          <a:p>
            <a:pPr lvl="1"/>
            <a:r>
              <a:rPr lang="en-US" sz="3500" dirty="0"/>
              <a:t>Matthew 5:33</a:t>
            </a:r>
            <a:r>
              <a:rPr lang="en-US" sz="3500" i="1" dirty="0"/>
              <a:t>b</a:t>
            </a:r>
          </a:p>
          <a:p>
            <a:pPr lvl="1"/>
            <a:r>
              <a:rPr lang="en-US" sz="3500" dirty="0"/>
              <a:t>Matthew 5:34-36</a:t>
            </a:r>
          </a:p>
          <a:p>
            <a:pPr lvl="1"/>
            <a:r>
              <a:rPr lang="en-US" sz="3500" dirty="0"/>
              <a:t>Matthew 23:1-22</a:t>
            </a:r>
          </a:p>
          <a:p>
            <a:pPr lvl="1"/>
            <a:r>
              <a:rPr lang="en-US" sz="3500" dirty="0"/>
              <a:t>Many Intentionally Perjure Themselves!</a:t>
            </a:r>
          </a:p>
        </p:txBody>
      </p:sp>
    </p:spTree>
    <p:extLst>
      <p:ext uri="{BB962C8B-B14F-4D97-AF65-F5344CB8AC3E}">
        <p14:creationId xmlns:p14="http://schemas.microsoft.com/office/powerpoint/2010/main" val="362943709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267484" y="389093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852064" y="807157"/>
            <a:ext cx="6745111" cy="769441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u="sng" dirty="0">
                <a:latin typeface="Arial Narrow" panose="020B0606020202030204" pitchFamily="34" charset="0"/>
                <a:cs typeface="Aldhabi" panose="020B0604020202020204" pitchFamily="2" charset="-78"/>
              </a:rPr>
              <a:t>Matthew 5:33-37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512293" y="1775780"/>
            <a:ext cx="1025757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u="sng" dirty="0"/>
              <a:t>TWO RULES TO AVOID SUCH SIN FOR CHRISTIANS</a:t>
            </a:r>
            <a:endParaRPr lang="en-US" sz="3500" b="1" dirty="0"/>
          </a:p>
          <a:p>
            <a:pPr lvl="1"/>
            <a:r>
              <a:rPr lang="en-US" sz="3500" dirty="0"/>
              <a:t>1. Flippant, casual use of God’s name and sacred things</a:t>
            </a:r>
          </a:p>
          <a:p>
            <a:pPr lvl="1"/>
            <a:r>
              <a:rPr lang="en-US" sz="3500" dirty="0"/>
              <a:t>Exodus 20:7</a:t>
            </a:r>
          </a:p>
          <a:p>
            <a:pPr lvl="1"/>
            <a:r>
              <a:rPr lang="en-US" sz="3500" dirty="0"/>
              <a:t>People use Euphemisms – Substitute for GOD, Jesus, suchlike</a:t>
            </a:r>
          </a:p>
          <a:p>
            <a:pPr lvl="1"/>
            <a:r>
              <a:rPr lang="en-US" sz="3500" dirty="0"/>
              <a:t>Jews sinned by casual use of God’s name or names associated with God.</a:t>
            </a:r>
          </a:p>
        </p:txBody>
      </p:sp>
    </p:spTree>
    <p:extLst>
      <p:ext uri="{BB962C8B-B14F-4D97-AF65-F5344CB8AC3E}">
        <p14:creationId xmlns:p14="http://schemas.microsoft.com/office/powerpoint/2010/main" val="141607599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267484" y="389093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852064" y="807157"/>
            <a:ext cx="6745111" cy="769441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u="sng" dirty="0">
                <a:latin typeface="Arial Narrow" panose="020B0606020202030204" pitchFamily="34" charset="0"/>
                <a:cs typeface="Aldhabi" panose="020B0604020202020204" pitchFamily="2" charset="-78"/>
              </a:rPr>
              <a:t>Matthew 5:33-37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494186" y="1920635"/>
            <a:ext cx="1025757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u="sng" dirty="0"/>
              <a:t>TWO RULES TO AVOID SUCH SIN FOR CHRISTIANS</a:t>
            </a:r>
            <a:endParaRPr lang="en-US" sz="3600" b="1" dirty="0"/>
          </a:p>
          <a:p>
            <a:pPr lvl="1"/>
            <a:r>
              <a:rPr lang="en-US" sz="3600" dirty="0"/>
              <a:t>A Caution for Us:  Irreverence &amp; disrespect for sacred things</a:t>
            </a:r>
          </a:p>
          <a:p>
            <a:pPr lvl="1"/>
            <a:r>
              <a:rPr lang="en-US" sz="3600" dirty="0"/>
              <a:t>“GEE, GEE WHIZ,” Jesus, Jesus Christ</a:t>
            </a:r>
          </a:p>
          <a:p>
            <a:pPr lvl="1"/>
            <a:r>
              <a:rPr lang="en-US" sz="3600" dirty="0"/>
              <a:t>“Gosh, Golly,” God</a:t>
            </a:r>
          </a:p>
          <a:p>
            <a:pPr lvl="1"/>
            <a:r>
              <a:rPr lang="en-US" sz="3600" dirty="0"/>
              <a:t>“Gosh Darn,” God Damn</a:t>
            </a:r>
          </a:p>
          <a:p>
            <a:pPr lvl="1"/>
            <a:r>
              <a:rPr lang="en-US" sz="3600" dirty="0"/>
              <a:t>“OMG!” “Oh My God” (Merriam Webster)</a:t>
            </a:r>
          </a:p>
        </p:txBody>
      </p:sp>
    </p:spTree>
    <p:extLst>
      <p:ext uri="{BB962C8B-B14F-4D97-AF65-F5344CB8AC3E}">
        <p14:creationId xmlns:p14="http://schemas.microsoft.com/office/powerpoint/2010/main" val="2173589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267484" y="389093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852064" y="807157"/>
            <a:ext cx="6745111" cy="769441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u="sng" dirty="0">
                <a:latin typeface="Arial Narrow" panose="020B0606020202030204" pitchFamily="34" charset="0"/>
                <a:cs typeface="Aldhabi" panose="020B0604020202020204" pitchFamily="2" charset="-78"/>
              </a:rPr>
              <a:t>Matthew 5:33-37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521346" y="1938743"/>
            <a:ext cx="10257577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900" b="1" u="sng" dirty="0"/>
              <a:t>TWO RULES TO AVOID SUCH SIN FOR CHRISTIANS</a:t>
            </a:r>
            <a:endParaRPr lang="en-US" sz="3900" b="1" dirty="0"/>
          </a:p>
          <a:p>
            <a:pPr lvl="1"/>
            <a:r>
              <a:rPr lang="en-US" sz="3900" dirty="0"/>
              <a:t>2. Avoid Perjury – Make a Vow, Promise or Oath</a:t>
            </a:r>
          </a:p>
          <a:p>
            <a:pPr lvl="1"/>
            <a:r>
              <a:rPr lang="en-US" sz="3900" dirty="0"/>
              <a:t>Keep it!</a:t>
            </a:r>
          </a:p>
          <a:p>
            <a:pPr lvl="1"/>
            <a:r>
              <a:rPr lang="en-US" sz="3900" dirty="0"/>
              <a:t>An oath means nothing to a liar!</a:t>
            </a:r>
          </a:p>
          <a:p>
            <a:pPr lvl="1"/>
            <a:r>
              <a:rPr lang="en-US" sz="3900" dirty="0"/>
              <a:t>Matthew 5:37 – Say “YES” and “NO”</a:t>
            </a:r>
          </a:p>
        </p:txBody>
      </p:sp>
    </p:spTree>
    <p:extLst>
      <p:ext uri="{BB962C8B-B14F-4D97-AF65-F5344CB8AC3E}">
        <p14:creationId xmlns:p14="http://schemas.microsoft.com/office/powerpoint/2010/main" val="16444742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267484" y="389093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852064" y="807157"/>
            <a:ext cx="6745111" cy="769441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u="sng" dirty="0">
                <a:latin typeface="Arial Narrow" panose="020B0606020202030204" pitchFamily="34" charset="0"/>
                <a:cs typeface="Aldhabi" panose="020B0604020202020204" pitchFamily="2" charset="-78"/>
              </a:rPr>
              <a:t>Matthew 5:33-37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512293" y="1775780"/>
            <a:ext cx="1025757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u="sng" dirty="0"/>
              <a:t>TWO RULES TO AVOID SUCH SIN FOR CHRISTIANS</a:t>
            </a:r>
            <a:endParaRPr lang="en-US" sz="3500" b="1" dirty="0"/>
          </a:p>
          <a:p>
            <a:pPr lvl="1"/>
            <a:r>
              <a:rPr lang="en-US" sz="3500" dirty="0"/>
              <a:t>What Jesus DOES NOT FORBID:</a:t>
            </a:r>
          </a:p>
          <a:p>
            <a:pPr lvl="1"/>
            <a:r>
              <a:rPr lang="en-US" sz="3500" dirty="0"/>
              <a:t>The Making of an Oath in a Court of Law</a:t>
            </a:r>
          </a:p>
          <a:p>
            <a:pPr lvl="1"/>
            <a:r>
              <a:rPr lang="en-US" sz="3500" dirty="0"/>
              <a:t>Examples of Those who have taken oaths: 2 Corinthians 1:23; Galatians 1:20; Matthew 26:63,64</a:t>
            </a:r>
          </a:p>
          <a:p>
            <a:pPr lvl="1"/>
            <a:r>
              <a:rPr lang="en-US" sz="3500" dirty="0"/>
              <a:t>Speak Only The Truth – Ephesians 4:25</a:t>
            </a:r>
          </a:p>
          <a:p>
            <a:pPr lvl="1"/>
            <a:r>
              <a:rPr lang="en-US" sz="3500" dirty="0"/>
              <a:t>James 5:12 “lest you fall into judgment”</a:t>
            </a:r>
          </a:p>
        </p:txBody>
      </p:sp>
    </p:spTree>
    <p:extLst>
      <p:ext uri="{BB962C8B-B14F-4D97-AF65-F5344CB8AC3E}">
        <p14:creationId xmlns:p14="http://schemas.microsoft.com/office/powerpoint/2010/main" val="14691808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3450</TotalTime>
  <Words>304</Words>
  <Application>Microsoft Office PowerPoint</Application>
  <PresentationFormat>Widescreen</PresentationFormat>
  <Paragraphs>60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Arial</vt:lpstr>
      <vt:lpstr>Calibri Light</vt:lpstr>
      <vt:lpstr>AR BERKLEY</vt:lpstr>
      <vt:lpstr>Arial Narrow</vt:lpstr>
      <vt:lpstr>Calibri</vt:lpstr>
      <vt:lpstr>1_Office Theme</vt:lpstr>
      <vt:lpstr>2_Office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Gailen Evans</cp:lastModifiedBy>
  <cp:revision>96</cp:revision>
  <dcterms:created xsi:type="dcterms:W3CDTF">2017-09-29T03:02:24Z</dcterms:created>
  <dcterms:modified xsi:type="dcterms:W3CDTF">2022-10-19T20:14:46Z</dcterms:modified>
</cp:coreProperties>
</file>